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3" r:id="rId14"/>
    <p:sldId id="290" r:id="rId15"/>
    <p:sldId id="29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D271D"/>
    <a:srgbClr val="3366FF"/>
    <a:srgbClr val="CCFFCC"/>
    <a:srgbClr val="FFFFCC"/>
    <a:srgbClr val="33CC3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24" autoAdjust="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99962-3B39-4C89-8156-92F707BD34A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08D82D-E32A-49A8-87FA-2339FAB5C48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Дата  подачи документов (например  15.07.2015)</a:t>
          </a:r>
          <a:endParaRPr lang="ru-RU" sz="1600" dirty="0">
            <a:solidFill>
              <a:schemeClr val="tx1"/>
            </a:solidFill>
          </a:endParaRPr>
        </a:p>
      </dgm:t>
    </dgm:pt>
    <dgm:pt modelId="{B934AD15-B6D0-41D5-B4B2-03473A3E5EFA}" type="parTrans" cxnId="{1F9B2362-45D1-418C-8FB7-425EC7A70665}">
      <dgm:prSet/>
      <dgm:spPr/>
      <dgm:t>
        <a:bodyPr/>
        <a:lstStyle/>
        <a:p>
          <a:endParaRPr lang="ru-RU"/>
        </a:p>
      </dgm:t>
    </dgm:pt>
    <dgm:pt modelId="{A29AC98F-EC2B-4FA8-B861-5038F9F04255}" type="sibTrans" cxnId="{1F9B2362-45D1-418C-8FB7-425EC7A70665}">
      <dgm:prSet/>
      <dgm:spPr/>
      <dgm:t>
        <a:bodyPr/>
        <a:lstStyle/>
        <a:p>
          <a:endParaRPr lang="ru-RU"/>
        </a:p>
      </dgm:t>
    </dgm:pt>
    <dgm:pt modelId="{EC7A873D-9BEA-4C5A-B3D5-FCA960B60AB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Сведения об имуществе – на 1-е число месяца, предшествующего месяцу подачи документов </a:t>
          </a:r>
        </a:p>
        <a:p>
          <a:r>
            <a:rPr lang="ru-RU" sz="1200" dirty="0" smtClean="0">
              <a:solidFill>
                <a:schemeClr val="tx1"/>
              </a:solidFill>
            </a:rPr>
            <a:t>(т.е. на 01.06.2015)</a:t>
          </a:r>
          <a:endParaRPr lang="ru-RU" sz="1200" dirty="0">
            <a:solidFill>
              <a:schemeClr val="tx1"/>
            </a:solidFill>
          </a:endParaRPr>
        </a:p>
      </dgm:t>
    </dgm:pt>
    <dgm:pt modelId="{15780D32-17AA-4C37-9ADF-052C17536728}" type="parTrans" cxnId="{1DF59F7B-9EF5-433B-819F-1C0EAFD0F20E}">
      <dgm:prSet/>
      <dgm:spPr/>
      <dgm:t>
        <a:bodyPr/>
        <a:lstStyle/>
        <a:p>
          <a:endParaRPr lang="ru-RU"/>
        </a:p>
      </dgm:t>
    </dgm:pt>
    <dgm:pt modelId="{7A3DFD8C-9D39-4437-B332-98A13D73CAFC}" type="sibTrans" cxnId="{1DF59F7B-9EF5-433B-819F-1C0EAFD0F20E}">
      <dgm:prSet/>
      <dgm:spPr/>
      <dgm:t>
        <a:bodyPr/>
        <a:lstStyle/>
        <a:p>
          <a:endParaRPr lang="ru-RU"/>
        </a:p>
      </dgm:t>
    </dgm:pt>
    <dgm:pt modelId="{CBD078DF-E7CD-4691-9021-1DD00833F76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Сведения о доходах – за календарный год, предшествующий году подачи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(т.е. на 31.12.2014)</a:t>
          </a:r>
          <a:endParaRPr lang="ru-RU" sz="1200" dirty="0"/>
        </a:p>
      </dgm:t>
    </dgm:pt>
    <dgm:pt modelId="{832E94DB-E660-42AA-AF06-EF30B9A22163}" type="parTrans" cxnId="{0958461F-F30E-4C7B-B923-84E618B07DA3}">
      <dgm:prSet/>
      <dgm:spPr/>
      <dgm:t>
        <a:bodyPr/>
        <a:lstStyle/>
        <a:p>
          <a:endParaRPr lang="ru-RU"/>
        </a:p>
      </dgm:t>
    </dgm:pt>
    <dgm:pt modelId="{A3858E9B-0CA7-4C83-BB67-D5D9881BF2FB}" type="sibTrans" cxnId="{0958461F-F30E-4C7B-B923-84E618B07DA3}">
      <dgm:prSet/>
      <dgm:spPr/>
      <dgm:t>
        <a:bodyPr/>
        <a:lstStyle/>
        <a:p>
          <a:endParaRPr lang="ru-RU"/>
        </a:p>
      </dgm:t>
    </dgm:pt>
    <dgm:pt modelId="{BF71D221-7750-4E1F-B237-7A130CA869E3}" type="pres">
      <dgm:prSet presAssocID="{1E799962-3B39-4C89-8156-92F707BD34A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98E7556F-103B-43B1-A651-1383059DACF7}" type="pres">
      <dgm:prSet presAssocID="{5208D82D-E32A-49A8-87FA-2339FAB5C482}" presName="parTxOnly" presStyleLbl="node1" presStyleIdx="0" presStyleCnt="3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81393-4653-4B12-97E6-C65EE1A94F6A}" type="pres">
      <dgm:prSet presAssocID="{A29AC98F-EC2B-4FA8-B861-5038F9F04255}" presName="parTxOnlySpace" presStyleCnt="0"/>
      <dgm:spPr/>
    </dgm:pt>
    <dgm:pt modelId="{50524563-47E1-4C09-82EC-10EEDEA80035}" type="pres">
      <dgm:prSet presAssocID="{EC7A873D-9BEA-4C5A-B3D5-FCA960B60AB4}" presName="parTxOnly" presStyleLbl="node1" presStyleIdx="1" presStyleCnt="3" custScaleX="113297" custScaleY="97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49849-2DB9-4295-B43C-92C9682FE40A}" type="pres">
      <dgm:prSet presAssocID="{7A3DFD8C-9D39-4437-B332-98A13D73CAFC}" presName="parTxOnlySpace" presStyleCnt="0"/>
      <dgm:spPr/>
    </dgm:pt>
    <dgm:pt modelId="{B62CA165-C249-407F-A2E8-84677B06CA2E}" type="pres">
      <dgm:prSet presAssocID="{CBD078DF-E7CD-4691-9021-1DD00833F76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59F7B-9EF5-433B-819F-1C0EAFD0F20E}" srcId="{1E799962-3B39-4C89-8156-92F707BD34AC}" destId="{EC7A873D-9BEA-4C5A-B3D5-FCA960B60AB4}" srcOrd="1" destOrd="0" parTransId="{15780D32-17AA-4C37-9ADF-052C17536728}" sibTransId="{7A3DFD8C-9D39-4437-B332-98A13D73CAFC}"/>
    <dgm:cxn modelId="{1AC4037F-0A19-4B93-84B6-CBC5139FA70E}" type="presOf" srcId="{EC7A873D-9BEA-4C5A-B3D5-FCA960B60AB4}" destId="{50524563-47E1-4C09-82EC-10EEDEA80035}" srcOrd="0" destOrd="0" presId="urn:microsoft.com/office/officeart/2005/8/layout/chevron1"/>
    <dgm:cxn modelId="{63410B33-F509-41FB-B5AE-9BFC885E9F6C}" type="presOf" srcId="{5208D82D-E32A-49A8-87FA-2339FAB5C482}" destId="{98E7556F-103B-43B1-A651-1383059DACF7}" srcOrd="0" destOrd="0" presId="urn:microsoft.com/office/officeart/2005/8/layout/chevron1"/>
    <dgm:cxn modelId="{0958461F-F30E-4C7B-B923-84E618B07DA3}" srcId="{1E799962-3B39-4C89-8156-92F707BD34AC}" destId="{CBD078DF-E7CD-4691-9021-1DD00833F762}" srcOrd="2" destOrd="0" parTransId="{832E94DB-E660-42AA-AF06-EF30B9A22163}" sibTransId="{A3858E9B-0CA7-4C83-BB67-D5D9881BF2FB}"/>
    <dgm:cxn modelId="{8B12BE6D-5CB8-4179-B16E-9FA8C2B8ED84}" type="presOf" srcId="{CBD078DF-E7CD-4691-9021-1DD00833F762}" destId="{B62CA165-C249-407F-A2E8-84677B06CA2E}" srcOrd="0" destOrd="0" presId="urn:microsoft.com/office/officeart/2005/8/layout/chevron1"/>
    <dgm:cxn modelId="{1F9B2362-45D1-418C-8FB7-425EC7A70665}" srcId="{1E799962-3B39-4C89-8156-92F707BD34AC}" destId="{5208D82D-E32A-49A8-87FA-2339FAB5C482}" srcOrd="0" destOrd="0" parTransId="{B934AD15-B6D0-41D5-B4B2-03473A3E5EFA}" sibTransId="{A29AC98F-EC2B-4FA8-B861-5038F9F04255}"/>
    <dgm:cxn modelId="{DE7957DD-0199-4124-A285-389E9FD8CBB7}" type="presOf" srcId="{1E799962-3B39-4C89-8156-92F707BD34AC}" destId="{BF71D221-7750-4E1F-B237-7A130CA869E3}" srcOrd="0" destOrd="0" presId="urn:microsoft.com/office/officeart/2005/8/layout/chevron1"/>
    <dgm:cxn modelId="{B5CDCB8F-7FA6-424F-A725-31E3A50D1C5F}" type="presParOf" srcId="{BF71D221-7750-4E1F-B237-7A130CA869E3}" destId="{98E7556F-103B-43B1-A651-1383059DACF7}" srcOrd="0" destOrd="0" presId="urn:microsoft.com/office/officeart/2005/8/layout/chevron1"/>
    <dgm:cxn modelId="{693A02A5-868E-4011-8511-EE08A41EC963}" type="presParOf" srcId="{BF71D221-7750-4E1F-B237-7A130CA869E3}" destId="{35D81393-4653-4B12-97E6-C65EE1A94F6A}" srcOrd="1" destOrd="0" presId="urn:microsoft.com/office/officeart/2005/8/layout/chevron1"/>
    <dgm:cxn modelId="{7ABD3570-7170-4F63-AA95-2D42DA31909F}" type="presParOf" srcId="{BF71D221-7750-4E1F-B237-7A130CA869E3}" destId="{50524563-47E1-4C09-82EC-10EEDEA80035}" srcOrd="2" destOrd="0" presId="urn:microsoft.com/office/officeart/2005/8/layout/chevron1"/>
    <dgm:cxn modelId="{16621367-8D20-4EC6-B5A8-88AA1DDC0775}" type="presParOf" srcId="{BF71D221-7750-4E1F-B237-7A130CA869E3}" destId="{71549849-2DB9-4295-B43C-92C9682FE40A}" srcOrd="3" destOrd="0" presId="urn:microsoft.com/office/officeart/2005/8/layout/chevron1"/>
    <dgm:cxn modelId="{AF04E6AE-66F5-4688-BEC2-C70AE3BB718D}" type="presParOf" srcId="{BF71D221-7750-4E1F-B237-7A130CA869E3}" destId="{B62CA165-C249-407F-A2E8-84677B06CA2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E7556F-103B-43B1-A651-1383059DACF7}">
      <dsp:nvSpPr>
        <dsp:cNvPr id="0" name=""/>
        <dsp:cNvSpPr/>
      </dsp:nvSpPr>
      <dsp:spPr>
        <a:xfrm rot="10800000">
          <a:off x="5029951" y="271802"/>
          <a:ext cx="2601429" cy="104057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Дата  подачи документов (например  15.07.2015)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5029951" y="271802"/>
        <a:ext cx="2601429" cy="1040571"/>
      </dsp:txXfrm>
    </dsp:sp>
    <dsp:sp modelId="{50524563-47E1-4C09-82EC-10EEDEA80035}">
      <dsp:nvSpPr>
        <dsp:cNvPr id="0" name=""/>
        <dsp:cNvSpPr/>
      </dsp:nvSpPr>
      <dsp:spPr>
        <a:xfrm rot="10800000">
          <a:off x="2342753" y="286958"/>
          <a:ext cx="2947341" cy="1010259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Сведения об имуществе – на 1-е число месяца, предшествующего месяцу подачи документов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(т.е. на 01.06.2015)</a:t>
          </a:r>
          <a:endParaRPr lang="ru-RU" sz="1200" kern="1200" dirty="0">
            <a:solidFill>
              <a:schemeClr val="tx1"/>
            </a:solidFill>
          </a:endParaRPr>
        </a:p>
      </dsp:txBody>
      <dsp:txXfrm rot="10800000">
        <a:off x="2342753" y="286958"/>
        <a:ext cx="2947341" cy="1010259"/>
      </dsp:txXfrm>
    </dsp:sp>
    <dsp:sp modelId="{B62CA165-C249-407F-A2E8-84677B06CA2E}">
      <dsp:nvSpPr>
        <dsp:cNvPr id="0" name=""/>
        <dsp:cNvSpPr/>
      </dsp:nvSpPr>
      <dsp:spPr>
        <a:xfrm rot="10800000">
          <a:off x="1466" y="271802"/>
          <a:ext cx="2601429" cy="104057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Сведения о доходах – за календарный год, предшествующий году подачи документов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(т.е. на 31.12.2014)</a:t>
          </a:r>
          <a:endParaRPr lang="ru-RU" sz="1200" kern="1200" dirty="0"/>
        </a:p>
      </dsp:txBody>
      <dsp:txXfrm rot="10800000">
        <a:off x="1466" y="271802"/>
        <a:ext cx="2601429" cy="104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E8D4-068C-497D-BE25-83CE74951F9E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9B41-8545-4145-87BE-F9890E1B5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0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29556"/>
            <a:ext cx="873288" cy="8640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780" y="1988221"/>
            <a:ext cx="864096" cy="101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Настоящая презентация подготовлена Управлением государственной службы и кадров Правительства Москвы,  с  учетом разработанных 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Минтрудом России Методических рекомендаций по вопросам представления сведений и заполнения соответствующей формы справки               в 2016 году (за отчетный 2015 г.)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orsagekras.alloy.ru/media/images/2013/05/04/big/fc32c603-93f9-4181-9685-5ca7de07b810.jpeg"/>
          <p:cNvPicPr>
            <a:picLocks noChangeAspect="1" noChangeArrowheads="1"/>
          </p:cNvPicPr>
          <p:nvPr/>
        </p:nvPicPr>
        <p:blipFill>
          <a:blip r:embed="rId3" cstate="print"/>
          <a:srcRect l="13044" t="10811" r="13043" b="10811"/>
          <a:stretch>
            <a:fillRect/>
          </a:stretch>
        </p:blipFill>
        <p:spPr bwMode="auto">
          <a:xfrm>
            <a:off x="6983760" y="4365104"/>
            <a:ext cx="216024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620688"/>
            <a:ext cx="4320479" cy="613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23528" y="2852936"/>
            <a:ext cx="3888432" cy="288032"/>
            <a:chOff x="323528" y="2852936"/>
            <a:chExt cx="3888432" cy="28803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323528" y="2852936"/>
              <a:ext cx="3888432" cy="2880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23528" y="2852936"/>
              <a:ext cx="3888432" cy="2880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Скругленная прямоугольная выноска 15"/>
          <p:cNvSpPr/>
          <p:nvPr/>
        </p:nvSpPr>
        <p:spPr>
          <a:xfrm>
            <a:off x="4644008" y="2708920"/>
            <a:ext cx="1152128" cy="792088"/>
          </a:xfrm>
          <a:prstGeom prst="wedgeRoundRectCallout">
            <a:avLst>
              <a:gd name="adj1" fmla="val -96375"/>
              <a:gd name="adj2" fmla="val -970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Удаляем лишние строки</a:t>
            </a:r>
            <a:endParaRPr lang="ru-RU" u="sng" dirty="0" smtClean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788024" y="620688"/>
            <a:ext cx="3672408" cy="1872208"/>
          </a:xfrm>
          <a:prstGeom prst="wedgeRoundRectCallout">
            <a:avLst>
              <a:gd name="adj1" fmla="val -102158"/>
              <a:gd name="adj2" fmla="val 1267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Уставный капитал</a:t>
            </a:r>
            <a:r>
              <a:rPr lang="ru-RU" dirty="0" smtClean="0">
                <a:solidFill>
                  <a:schemeClr val="tx1"/>
                </a:solidFill>
              </a:rPr>
              <a:t> указывается согласно учредительным документам организации по состоянию </a:t>
            </a:r>
            <a:r>
              <a:rPr lang="ru-RU" u="sng" dirty="0" smtClean="0">
                <a:solidFill>
                  <a:schemeClr val="tx1"/>
                </a:solidFill>
              </a:rPr>
              <a:t>на отчетную дату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Доля участия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выражается в процентах от уставного капитала</a:t>
            </a:r>
            <a:endParaRPr lang="ru-RU" u="sng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0152" y="278092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ценным бумагам относятся: </a:t>
            </a:r>
          </a:p>
          <a:p>
            <a:pPr algn="ctr"/>
            <a:r>
              <a:rPr lang="ru-RU" dirty="0" smtClean="0"/>
              <a:t>акция, вексель, закладная, инвестиционный пай, коносамент, облигация, чек, </a:t>
            </a:r>
            <a:r>
              <a:rPr lang="ru-RU" u="sng" dirty="0" smtClean="0"/>
              <a:t>сберегательный сертификат </a:t>
            </a:r>
            <a:r>
              <a:rPr lang="ru-RU" dirty="0" smtClean="0"/>
              <a:t>и т.д.</a:t>
            </a:r>
            <a:endParaRPr lang="ru-RU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4644008" y="4725144"/>
            <a:ext cx="2376264" cy="1944216"/>
          </a:xfrm>
          <a:prstGeom prst="wedgeRoundRectCallout">
            <a:avLst>
              <a:gd name="adj1" fmla="val -116416"/>
              <a:gd name="adj2" fmla="val -1389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Указывается суммарная стоимость ценных бумаг в рублях на отчетную дату, в случае отсутствия бумаг ставится </a:t>
            </a:r>
            <a:r>
              <a:rPr lang="ru-RU" dirty="0" smtClean="0">
                <a:solidFill>
                  <a:srgbClr val="FF0000"/>
                </a:solidFill>
              </a:rPr>
              <a:t>0,00</a:t>
            </a:r>
          </a:p>
        </p:txBody>
      </p:sp>
    </p:spTree>
    <p:extLst>
      <p:ext uri="{BB962C8B-B14F-4D97-AF65-F5344CB8AC3E}">
        <p14:creationId xmlns:p14="http://schemas.microsoft.com/office/powerpoint/2010/main" xmlns="" val="180437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396" y="548680"/>
            <a:ext cx="43686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5528" y="5229200"/>
            <a:ext cx="42484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случае, если объект недвижимого имущества находится в долевой собственности у супругов, сведения о пользовании другой долей, в подраздел 6.1. не вносятся.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827584" y="3356992"/>
            <a:ext cx="3528392" cy="1224136"/>
          </a:xfrm>
          <a:prstGeom prst="wedgeRoundRectCallout">
            <a:avLst>
              <a:gd name="adj1" fmla="val 91468"/>
              <a:gd name="adj2" fmla="val -122689"/>
              <a:gd name="adj3" fmla="val 16667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Графа 6.2 заполняется при наличии обязательств на сумму, </a:t>
            </a:r>
            <a:r>
              <a:rPr lang="ru-RU" b="1" dirty="0" smtClean="0">
                <a:solidFill>
                  <a:schemeClr val="tx1"/>
                </a:solidFill>
              </a:rPr>
              <a:t>равную или превышающую</a:t>
            </a:r>
            <a:r>
              <a:rPr lang="ru-RU" dirty="0" smtClean="0">
                <a:solidFill>
                  <a:schemeClr val="tx1"/>
                </a:solidFill>
              </a:rPr>
              <a:t> 500 000 рублей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339752" y="2132856"/>
            <a:ext cx="2016224" cy="792088"/>
          </a:xfrm>
          <a:prstGeom prst="wedgeRoundRectCallout">
            <a:avLst>
              <a:gd name="adj1" fmla="val 121433"/>
              <a:gd name="adj2" fmla="val -722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забываем указывать сроки пользования!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99592" y="692696"/>
            <a:ext cx="3528392" cy="1224136"/>
          </a:xfrm>
          <a:prstGeom prst="wedgeRoundRectCallout">
            <a:avLst>
              <a:gd name="adj1" fmla="val 73921"/>
              <a:gd name="adj2" fmla="val 484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Указывается недвижимое имущество, находящееся во временном пользовании (не в собственности)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544" y="4869160"/>
            <a:ext cx="4248472" cy="1512168"/>
          </a:xfrm>
          <a:prstGeom prst="wedgeRoundRectCallout">
            <a:avLst>
              <a:gd name="adj1" fmla="val 116360"/>
              <a:gd name="adj2" fmla="val -91501"/>
              <a:gd name="adj3" fmla="val 16667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Указываются сумма основного обязательства без суммы процентов (т.е. сумма кредита) и через дробь размер обязательства (оставшийся непогашенным долг) на отчетную дату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47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3475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vserisunki.ru/papka2/semya/semja_14.png"/>
          <p:cNvPicPr>
            <a:picLocks noChangeAspect="1" noChangeArrowheads="1"/>
          </p:cNvPicPr>
          <p:nvPr/>
        </p:nvPicPr>
        <p:blipFill>
          <a:blip r:embed="rId4" cstate="print"/>
          <a:srcRect r="7143" b="6579"/>
          <a:stretch>
            <a:fillRect/>
          </a:stretch>
        </p:blipFill>
        <p:spPr bwMode="auto">
          <a:xfrm>
            <a:off x="5399584" y="1745432"/>
            <a:ext cx="3744416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548680"/>
            <a:ext cx="4211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Справка предоставляется на супругу (супруга) и каждого ребенка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отдельно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служащий является опекуном (попечителем) ребенка, то сведения в отношении ребенка подлежат представлению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355976" y="2348880"/>
            <a:ext cx="2376264" cy="1656184"/>
          </a:xfrm>
          <a:prstGeom prst="wedgeRoundRectCallout">
            <a:avLst>
              <a:gd name="adj1" fmla="val -76214"/>
              <a:gd name="adj2" fmla="val 546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Указываются паспортные данные или данные свидетельства о рождении и род занятий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83968" y="5589240"/>
            <a:ext cx="1440160" cy="1008112"/>
          </a:xfrm>
          <a:prstGeom prst="wedgeRoundRectCallout">
            <a:avLst>
              <a:gd name="adj1" fmla="val -127941"/>
              <a:gd name="adj2" fmla="val -527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дательном падеже</a:t>
            </a:r>
          </a:p>
        </p:txBody>
      </p:sp>
    </p:spTree>
    <p:extLst>
      <p:ext uri="{BB962C8B-B14F-4D97-AF65-F5344CB8AC3E}">
        <p14:creationId xmlns:p14="http://schemas.microsoft.com/office/powerpoint/2010/main" xmlns="" val="313915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88640"/>
            <a:ext cx="82809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подаче сведений на супругу (супруга) и несовершеннолетних детей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стоит учесть: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1052736"/>
            <a:ext cx="8424936" cy="923330"/>
            <a:chOff x="539552" y="1340768"/>
            <a:chExt cx="7992888" cy="923330"/>
          </a:xfrm>
        </p:grpSpPr>
        <p:pic>
          <p:nvPicPr>
            <p:cNvPr id="2049" name="Picture 1" descr="D:\Documents and Settings\SmirnovaNE\Рабочий стол\Картинки к презентации\stock-photo-8699441-check-ma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484784"/>
              <a:ext cx="579437" cy="579437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115616" y="1340768"/>
              <a:ext cx="74168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Ребенок считается совершеннолетним при достижении им возраста 18 лет. При этом лицо считается достигшим определенного возраста на следующий день после дня рождения!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1988840"/>
            <a:ext cx="8568952" cy="1477328"/>
            <a:chOff x="251520" y="2348880"/>
            <a:chExt cx="8568952" cy="1477328"/>
          </a:xfrm>
        </p:grpSpPr>
        <p:pic>
          <p:nvPicPr>
            <p:cNvPr id="3" name="Picture 1" descr="D:\Documents and Settings\SmirnovaNE\Рабочий стол\Картинки к презентации\stock-photo-8699441-check-ma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492896"/>
              <a:ext cx="579437" cy="579437"/>
            </a:xfrm>
            <a:prstGeom prst="rect">
              <a:avLst/>
            </a:prstGeom>
            <a:noFill/>
          </p:spPr>
        </p:pic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899592" y="2348880"/>
              <a:ext cx="792088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Брак, расторгаемый в 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ЗАГСах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прекращается со дня государственной регистрации расторжения брака в книге регистрации актов.</a:t>
              </a:r>
            </a:p>
            <a:p>
              <a:pPr marL="0"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Брак, расторгаемый в судебном порядке, прекращается со дня вступления в законную силу решения суда о расторжении брака (</a:t>
              </a:r>
              <a:r>
                <a:rPr kumimoji="0" lang="ru-RU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 не в день принятия такого решения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3528" y="3501008"/>
            <a:ext cx="8568952" cy="2923877"/>
            <a:chOff x="323528" y="3501008"/>
            <a:chExt cx="8568952" cy="2923877"/>
          </a:xfrm>
        </p:grpSpPr>
        <p:pic>
          <p:nvPicPr>
            <p:cNvPr id="4" name="Picture 1" descr="D:\Documents and Settings\SmirnovaNE\Рабочий стол\Картинки к презентации\stock-photo-8699441-check-ma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3645024"/>
              <a:ext cx="579437" cy="579437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971600" y="3501008"/>
              <a:ext cx="7920880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Заявление о невозможности по объективным причинам представить сведения в отношении своей супруги (супруга) и своих несовершеннолетних детей должно быть направлено 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 истечения срока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установленного для представления сведений: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для замещающих государственные должности города Москвы и должности, назначение на которые производится Мэром Москвы – в</a:t>
              </a:r>
              <a:r>
                <a:rPr lang="ru-RU" sz="1600" dirty="0" smtClean="0"/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президиум Совета при Мэре Москвы по противодействию коррупции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для замещающих должности высшей группы и лиц, включенных в Список должностей, при замещении которых госслужащие обязаны представлять сведения – в Комиссию по соблюдению требований к служебному поведению государственных гражданских служащих города Москвы и урегулированию конфликта интересов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7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88640"/>
            <a:ext cx="79928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Типичные ошибки, выявляемые органами прокуратуры при проверках: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836712"/>
            <a:ext cx="8064896" cy="923330"/>
            <a:chOff x="107504" y="980728"/>
            <a:chExt cx="8064896" cy="92333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996580"/>
              <a:ext cx="720080" cy="782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899592" y="980728"/>
              <a:ext cx="72728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На титульном листе указан адрес места жительства (в т.ч. фактический), при этом в справке отсутствуют сведения о нахождении этого жилого помещения в собственности (п. 3.1)  либо в пользовании (п. 6.1).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07504" y="4149080"/>
            <a:ext cx="8175820" cy="2376264"/>
            <a:chOff x="0" y="2348880"/>
            <a:chExt cx="8175820" cy="23762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348880"/>
              <a:ext cx="1947636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2492896"/>
              <a:ext cx="1403201" cy="1656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0" y="2492896"/>
              <a:ext cx="238247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Двойная стрелка влево/вправо 23"/>
            <p:cNvSpPr/>
            <p:nvPr/>
          </p:nvSpPr>
          <p:spPr>
            <a:xfrm>
              <a:off x="2267744" y="4005064"/>
              <a:ext cx="4104456" cy="720080"/>
            </a:xfrm>
            <a:prstGeom prst="left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tx1"/>
                  </a:solidFill>
                </a:rPr>
                <a:t>600 км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3528" y="3140968"/>
            <a:ext cx="7632848" cy="923330"/>
            <a:chOff x="251520" y="2708920"/>
            <a:chExt cx="7632848" cy="92333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08920"/>
              <a:ext cx="720080" cy="782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Прямоугольник 27"/>
            <p:cNvSpPr/>
            <p:nvPr/>
          </p:nvSpPr>
          <p:spPr>
            <a:xfrm>
              <a:off x="1043608" y="2708920"/>
              <a:ext cx="68407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/>
                <a:t>Ни в собственности ни в пользовании не указано жилое помещение, расположенное в непосредственной близости от места работы (для иногородних)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1520" y="1916832"/>
            <a:ext cx="7992888" cy="995338"/>
            <a:chOff x="323528" y="2996952"/>
            <a:chExt cx="7560840" cy="99533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996952"/>
              <a:ext cx="734667" cy="79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115616" y="3068960"/>
              <a:ext cx="6768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В сведениях о доходах не указан доход, полученный от вкладов в банках (чаще всего </a:t>
              </a:r>
              <a:r>
                <a:rPr lang="ru-RU" dirty="0" smtClean="0">
                  <a:solidFill>
                    <a:srgbClr val="FF0000"/>
                  </a:solidFill>
                </a:rPr>
                <a:t>%</a:t>
              </a:r>
              <a:r>
                <a:rPr lang="ru-RU" dirty="0" smtClean="0"/>
                <a:t> по пенсионному счету) или иные доходы в виде алиментов, пособий на ребенка и т.д.</a:t>
              </a:r>
              <a:endParaRPr lang="ru-RU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7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34667" cy="7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734667" cy="7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259632" y="90872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Неверное отражение отчетных дат, при подаче сведений кандидатом  на  должность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88640"/>
            <a:ext cx="79928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Типичные ошибки, выявляемые органами прокуратуры при проверках: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50912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Непредставление сведений сотрудниками, находящимися в длительных отпусках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051273" cy="288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Схема 10"/>
          <p:cNvGraphicFramePr/>
          <p:nvPr/>
        </p:nvGraphicFramePr>
        <p:xfrm>
          <a:off x="467544" y="1412776"/>
          <a:ext cx="76328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734667" cy="7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187624" y="306896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 указан счет карты с истекшим  сроком действия или заблокированной банком, по которой счет не был  закрыт (держатель не подавал заявления в банк  о закрытии счета)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  <a:endParaRPr lang="ru-RU" sz="72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2880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  <a:endParaRPr lang="ru-RU" sz="72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242088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внимание!</a:t>
            </a:r>
            <a:endParaRPr lang="ru-RU" sz="72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052736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Указ </a:t>
            </a:r>
            <a:r>
              <a:rPr lang="ru-RU" dirty="0"/>
              <a:t>Мэра Москвы </a:t>
            </a:r>
            <a:r>
              <a:rPr lang="ru-RU" dirty="0">
                <a:solidFill>
                  <a:srgbClr val="FF0000"/>
                </a:solidFill>
              </a:rPr>
              <a:t>от 07.09.2009 </a:t>
            </a:r>
            <a:r>
              <a:rPr lang="ru-RU" dirty="0" smtClean="0">
                <a:solidFill>
                  <a:srgbClr val="FF0000"/>
                </a:solidFill>
              </a:rPr>
              <a:t>№ </a:t>
            </a:r>
            <a:r>
              <a:rPr lang="ru-RU" dirty="0">
                <a:solidFill>
                  <a:srgbClr val="FF0000"/>
                </a:solidFill>
              </a:rPr>
              <a:t>65-УМ</a:t>
            </a:r>
            <a:r>
              <a:rPr lang="ru-RU" dirty="0"/>
              <a:t> </a:t>
            </a:r>
            <a:r>
              <a:rPr lang="ru-RU" dirty="0" smtClean="0"/>
              <a:t>            «О </a:t>
            </a:r>
            <a:r>
              <a:rPr lang="ru-RU" dirty="0"/>
              <a:t>представлении сведений о доходах, об имуществе и обязательствах имущественного характера и порядке их </a:t>
            </a:r>
            <a:r>
              <a:rPr lang="ru-RU" dirty="0" smtClean="0"/>
              <a:t>опубликования»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13" r="17049"/>
          <a:stretch/>
        </p:blipFill>
        <p:spPr bwMode="auto">
          <a:xfrm>
            <a:off x="395536" y="836712"/>
            <a:ext cx="19959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41490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420888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/>
              <a:t>Форма</a:t>
            </a:r>
            <a:r>
              <a:rPr lang="ru-RU" dirty="0" smtClean="0"/>
              <a:t> справки о доходах, расходах, об имуществе и обязательствах имущественного характера утверждена Указом Президента Российской Федерации  </a:t>
            </a:r>
            <a:r>
              <a:rPr lang="ru-RU" dirty="0" smtClean="0">
                <a:solidFill>
                  <a:srgbClr val="FF0000"/>
                </a:solidFill>
              </a:rPr>
              <a:t>от 23 июня 2014 г. № 460</a:t>
            </a:r>
            <a:r>
              <a:rPr lang="ru-RU" dirty="0" smtClean="0"/>
              <a:t> «Об утверждении формы справки о доходах, расходах, об имуществе и обязательствах имущественного характера и внесении изменений в некоторые акты Президента Российской Федерации»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54967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Методические рекомендации по вопросам представления сведений в 2016 году (за отчетный 2015 год)  можно скачать на сайте Минтруда России:</a:t>
            </a:r>
          </a:p>
          <a:p>
            <a:pPr algn="just"/>
            <a:r>
              <a:rPr lang="ru-RU" i="1" dirty="0" smtClean="0">
                <a:solidFill>
                  <a:srgbClr val="AD271D"/>
                </a:solidFill>
              </a:rPr>
              <a:t>          Программы и ключевые документы / Политика в сфере противодействия коррупции / Методический инструментарий по вопросам противодействия коррупции / Методические рекомендации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7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SmirnovaNE\Рабочий стол\stock-photo-16215194-calen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232248" cy="2232248"/>
          </a:xfrm>
          <a:prstGeom prst="rect">
            <a:avLst/>
          </a:prstGeom>
          <a:noFill/>
        </p:spPr>
      </p:pic>
      <p:pic>
        <p:nvPicPr>
          <p:cNvPr id="1027" name="Picture 3" descr="D:\Documents and Settings\SmirnovaNE\Рабочий стол\stock-photo-19569493-calend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0493" y="3645024"/>
            <a:ext cx="3366088" cy="223224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483768" y="1078578"/>
            <a:ext cx="5832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позднее 1 апреля: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лица, замещающие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государственные должности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города Москвы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60648"/>
            <a:ext cx="7200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ПОДАЮТ СВЕДЕНИЯ О ДОХОДАХ:</a:t>
            </a:r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3194975"/>
            <a:ext cx="453650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позднее 30 апреля: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лица, замещающие должности, отнесенные к высшей группе должностей;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лица, замещающие должности, назначение на которые и освобождение от которых осуществляются Мэром Москвы;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лица, замещающие должности, включенные в Список должностей, при замещении которых госслужащие обязаны представлять сведения;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 государственных учреждений города Москвы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68" y="692696"/>
            <a:ext cx="417391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508104" y="2852936"/>
            <a:ext cx="2664296" cy="864096"/>
          </a:xfrm>
          <a:prstGeom prst="wedgeRoundRectCallout">
            <a:avLst>
              <a:gd name="adj1" fmla="val -115874"/>
              <a:gd name="adj2" fmla="val 266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Индекс указывается обязательно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436096" y="1340768"/>
            <a:ext cx="3168352" cy="1008112"/>
          </a:xfrm>
          <a:prstGeom prst="wedgeRoundRectCallout">
            <a:avLst>
              <a:gd name="adj1" fmla="val -100830"/>
              <a:gd name="adj2" fmla="val 67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Указываются паспортные данные лица,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подающего справку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04" y="5445224"/>
            <a:ext cx="2664296" cy="648072"/>
          </a:xfrm>
          <a:prstGeom prst="wedgeRoundRectCallout">
            <a:avLst>
              <a:gd name="adj1" fmla="val -89047"/>
              <a:gd name="adj2" fmla="val 852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Подпись на каждой странице!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436096" y="4077072"/>
            <a:ext cx="2736304" cy="864096"/>
          </a:xfrm>
          <a:prstGeom prst="wedgeRoundRectCallout">
            <a:avLst>
              <a:gd name="adj1" fmla="val -120598"/>
              <a:gd name="adj2" fmla="val 695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Здесь - в дательном падеже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0250"/>
            <a:ext cx="4316413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3779912" y="2852936"/>
            <a:ext cx="216024" cy="1008112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620688"/>
            <a:ext cx="8424936" cy="5472608"/>
            <a:chOff x="539552" y="620688"/>
            <a:chExt cx="8424936" cy="5472608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4860032" y="620688"/>
              <a:ext cx="3672408" cy="1368152"/>
            </a:xfrm>
            <a:prstGeom prst="wedgeRoundRectCallout">
              <a:avLst>
                <a:gd name="adj1" fmla="val -76334"/>
                <a:gd name="adj2" fmla="val 22328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 основании справки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2-НДФЛ (</a:t>
              </a:r>
              <a:r>
                <a:rPr lang="ru-RU" dirty="0" smtClean="0">
                  <a:solidFill>
                    <a:srgbClr val="FF0000"/>
                  </a:solidFill>
                </a:rPr>
                <a:t>графа 5.1</a:t>
              </a:r>
              <a:r>
                <a:rPr lang="ru-RU" dirty="0" smtClean="0">
                  <a:solidFill>
                    <a:schemeClr val="tx1"/>
                  </a:solidFill>
                </a:rPr>
                <a:t>) 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Доход только по </a:t>
              </a:r>
              <a:r>
                <a:rPr lang="ru-RU" u="sng" dirty="0" smtClean="0">
                  <a:solidFill>
                    <a:schemeClr val="tx1"/>
                  </a:solidFill>
                </a:rPr>
                <a:t>текущему месту </a:t>
              </a:r>
              <a:r>
                <a:rPr lang="ru-RU" dirty="0" smtClean="0">
                  <a:solidFill>
                    <a:schemeClr val="tx1"/>
                  </a:solidFill>
                </a:rPr>
                <a:t>работы (на отчетную дату)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4788024" y="4365104"/>
              <a:ext cx="3312368" cy="1152128"/>
            </a:xfrm>
            <a:prstGeom prst="wedgeRoundRectCallout">
              <a:avLst>
                <a:gd name="adj1" fmla="val -71892"/>
                <a:gd name="adj2" fmla="val -135513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Указываются все доходы, полученные в отчетном периоде</a:t>
              </a:r>
            </a:p>
          </p:txBody>
        </p:sp>
        <p:sp>
          <p:nvSpPr>
            <p:cNvPr id="6" name="Скругленная прямоугольная выноска 5"/>
            <p:cNvSpPr/>
            <p:nvPr/>
          </p:nvSpPr>
          <p:spPr>
            <a:xfrm>
              <a:off x="5444480" y="2213248"/>
              <a:ext cx="3520008" cy="1656184"/>
            </a:xfrm>
            <a:prstGeom prst="wedgeRoundRectCallout">
              <a:avLst>
                <a:gd name="adj1" fmla="val -89028"/>
                <a:gd name="adj2" fmla="val -7262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Не забыть указать компенсацию за медицинское обслуживание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теперь она не отражена 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 2-НДФЛ!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7" name="Скругленная прямоугольная выноска 6"/>
            <p:cNvSpPr/>
            <p:nvPr/>
          </p:nvSpPr>
          <p:spPr>
            <a:xfrm>
              <a:off x="539552" y="4365104"/>
              <a:ext cx="3384376" cy="1728192"/>
            </a:xfrm>
            <a:prstGeom prst="wedgeRoundRectCallout">
              <a:avLst>
                <a:gd name="adj1" fmla="val -53519"/>
                <a:gd name="adj2" fmla="val -136065"/>
                <a:gd name="adj3" fmla="val 16667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доход, полученный по предыдущему месту работы (если произошла смена места работы в отчетном периоде), указывается </a:t>
              </a:r>
              <a:r>
                <a:rPr lang="ru-RU" dirty="0" smtClean="0">
                  <a:solidFill>
                    <a:srgbClr val="FF0000"/>
                  </a:solidFill>
                </a:rPr>
                <a:t>ЗДЕСЬ</a:t>
              </a:r>
              <a:endPara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29855"/>
            <a:ext cx="4385096" cy="61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052736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расходах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раздел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заполняется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случае, если в отчетном периоде совершена сделка, и сумма такой сделки или общая сумма всех совершенных сделок превышает общий доход лица, представляющего сведения, и его супруги (супруга) за три последних года, предшествующих отчетному периоду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представлении сведений о сделках, совершенных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году, суммируются доходы, полученные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2012, 2013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2014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98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2434"/>
            <a:ext cx="4426843" cy="626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555776" y="5877272"/>
            <a:ext cx="144016" cy="144016"/>
            <a:chOff x="3059832" y="5877272"/>
            <a:chExt cx="144016" cy="144016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3059832" y="5877272"/>
              <a:ext cx="144016" cy="14401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3059832" y="5877272"/>
              <a:ext cx="144016" cy="14401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Скругленная прямоугольная выноска 8"/>
          <p:cNvSpPr/>
          <p:nvPr/>
        </p:nvSpPr>
        <p:spPr>
          <a:xfrm>
            <a:off x="0" y="5085184"/>
            <a:ext cx="2088232" cy="720080"/>
          </a:xfrm>
          <a:prstGeom prst="wedgeRoundRectCallout">
            <a:avLst>
              <a:gd name="adj1" fmla="val 75824"/>
              <a:gd name="adj2" fmla="val 58532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Убираем ненужные пункты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07504" y="2780928"/>
            <a:ext cx="2088232" cy="1008112"/>
          </a:xfrm>
          <a:prstGeom prst="wedgeRoundRectCallout">
            <a:avLst>
              <a:gd name="adj1" fmla="val 77649"/>
              <a:gd name="adj2" fmla="val 45493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Указываем количество комнат в квартире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732240" y="692696"/>
            <a:ext cx="2304256" cy="1512168"/>
          </a:xfrm>
          <a:prstGeom prst="wedgeRoundRectCallout">
            <a:avLst>
              <a:gd name="adj1" fmla="val -99979"/>
              <a:gd name="adj2" fmla="val 22369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площадь, а не площадь принадлежащей доли!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372200" y="2636912"/>
            <a:ext cx="2627784" cy="3744416"/>
          </a:xfrm>
          <a:prstGeom prst="wedgeRoundRectCallout">
            <a:avLst>
              <a:gd name="adj1" fmla="val -63123"/>
              <a:gd name="adj2" fmla="val 263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Указываются реквизиты св-ва  о гос.регистрации  права собственности,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!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и реквизиты документа,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основанием для возникновения права собственности (договор купли-продажи, дарения, мены,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св-во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праве на наследство и т.д.)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cosy-apartment.at.ua/_bl/0/6377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764704"/>
            <a:ext cx="2160239" cy="1888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825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392488" cy="62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http://www.jacktedanddolly.co.uk/images/detailed/0/family-cars-1-l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960439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177281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Транспортные средства,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пользование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доверенности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находящиеся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угоне, в залоге у банка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полностью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негодные к эксплуатации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снятые с регистрационного учета,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утилизированные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т.д., собственником которых является лицо, представляющее сведения, члены его семьи, также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подлежат указанию в справке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716016" y="692696"/>
            <a:ext cx="2520280" cy="936104"/>
          </a:xfrm>
          <a:prstGeom prst="wedgeRoundRectCallout">
            <a:avLst>
              <a:gd name="adj1" fmla="val -175849"/>
              <a:gd name="adj2" fmla="val 71210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марка и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выпуска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79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8806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11760" y="3284984"/>
            <a:ext cx="2376264" cy="792088"/>
          </a:xfrm>
          <a:prstGeom prst="wedgeRoundRectCallout">
            <a:avLst>
              <a:gd name="adj1" fmla="val -37221"/>
              <a:gd name="adj2" fmla="val -8804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Дата открытия счета, </a:t>
            </a:r>
            <a:r>
              <a:rPr lang="ru-RU" u="sng" dirty="0" smtClean="0">
                <a:solidFill>
                  <a:schemeClr val="tx1"/>
                </a:solidFill>
              </a:rPr>
              <a:t>а не выпуска карты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932040" y="836712"/>
            <a:ext cx="4104456" cy="3816424"/>
          </a:xfrm>
          <a:prstGeom prst="wedgeRoundRectCallout">
            <a:avLst>
              <a:gd name="adj1" fmla="val -70158"/>
              <a:gd name="adj2" fmla="val -2508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Сумма поступивших денежных средств заполняется </a:t>
            </a:r>
            <a:r>
              <a:rPr lang="ru-RU" b="1" dirty="0" smtClean="0">
                <a:solidFill>
                  <a:schemeClr val="tx1"/>
                </a:solidFill>
              </a:rPr>
              <a:t>только</a:t>
            </a:r>
            <a:r>
              <a:rPr lang="ru-RU" dirty="0" smtClean="0">
                <a:solidFill>
                  <a:schemeClr val="tx1"/>
                </a:solidFill>
              </a:rPr>
              <a:t> в случае, если общая сумма денежных поступлений на счет за отчетный период превышает общий доход за отчетный период и два предшествующих ему года, т.е. при подаче сведений за 2015 год, указывается общая сумма денежных средств, поступивших на счет в </a:t>
            </a:r>
            <a:r>
              <a:rPr lang="ru-RU" dirty="0" smtClean="0">
                <a:solidFill>
                  <a:srgbClr val="FF0000"/>
                </a:solidFill>
              </a:rPr>
              <a:t>2015</a:t>
            </a:r>
            <a:r>
              <a:rPr lang="ru-RU" dirty="0" smtClean="0">
                <a:solidFill>
                  <a:schemeClr val="tx1"/>
                </a:solidFill>
              </a:rPr>
              <a:t> году, если она превышает суммарный доход за </a:t>
            </a:r>
            <a:r>
              <a:rPr lang="ru-RU" dirty="0" smtClean="0">
                <a:solidFill>
                  <a:srgbClr val="FF0000"/>
                </a:solidFill>
              </a:rPr>
              <a:t>2013</a:t>
            </a:r>
            <a:r>
              <a:rPr lang="ru-RU" dirty="0" smtClean="0">
                <a:solidFill>
                  <a:schemeClr val="tx1"/>
                </a:solidFill>
              </a:rPr>
              <a:t> + </a:t>
            </a:r>
            <a:r>
              <a:rPr lang="ru-RU" dirty="0" smtClean="0">
                <a:solidFill>
                  <a:srgbClr val="FF0000"/>
                </a:solidFill>
              </a:rPr>
              <a:t>2014</a:t>
            </a:r>
            <a:r>
              <a:rPr lang="ru-RU" dirty="0" smtClean="0">
                <a:solidFill>
                  <a:schemeClr val="tx1"/>
                </a:solidFill>
              </a:rPr>
              <a:t> + </a:t>
            </a:r>
            <a:r>
              <a:rPr lang="ru-RU" dirty="0" smtClean="0">
                <a:solidFill>
                  <a:srgbClr val="FF0000"/>
                </a:solidFill>
              </a:rPr>
              <a:t>2015</a:t>
            </a:r>
            <a:r>
              <a:rPr lang="ru-RU" dirty="0" smtClean="0">
                <a:solidFill>
                  <a:schemeClr val="tx1"/>
                </a:solidFill>
              </a:rPr>
              <a:t> гг.</a:t>
            </a:r>
          </a:p>
        </p:txBody>
      </p:sp>
      <p:pic>
        <p:nvPicPr>
          <p:cNvPr id="23554" name="Picture 2" descr="http://north-capital.ru/scr_big/image4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841776"/>
            <a:ext cx="3888432" cy="2016224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512" y="4221088"/>
            <a:ext cx="4608512" cy="1584176"/>
          </a:xfrm>
          <a:prstGeom prst="wedgeRoundRectCallout">
            <a:avLst>
              <a:gd name="adj1" fmla="val -40896"/>
              <a:gd name="adj2" fmla="val -128393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Указываются </a:t>
            </a:r>
            <a:r>
              <a:rPr lang="ru-RU" b="1" u="sng" dirty="0" smtClean="0">
                <a:solidFill>
                  <a:srgbClr val="FF0000"/>
                </a:solidFill>
              </a:rPr>
              <a:t>ВСЕ</a:t>
            </a:r>
            <a:r>
              <a:rPr lang="ru-RU" dirty="0" smtClean="0">
                <a:solidFill>
                  <a:schemeClr val="tx1"/>
                </a:solidFill>
              </a:rPr>
              <a:t> счета, в т.ч.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счета с нулевым остатком;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счета, открытые для операций по кредиту;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счета пластиковых карт (</a:t>
            </a:r>
            <a:r>
              <a:rPr lang="ru-RU" dirty="0" smtClean="0">
                <a:solidFill>
                  <a:srgbClr val="CC0000"/>
                </a:solidFill>
              </a:rPr>
              <a:t>в т.ч. социальная карта москвича/студента/учащегося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18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1|6.5|8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1133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Chertovain</cp:lastModifiedBy>
  <cp:revision>201</cp:revision>
  <dcterms:created xsi:type="dcterms:W3CDTF">2014-11-13T14:47:00Z</dcterms:created>
  <dcterms:modified xsi:type="dcterms:W3CDTF">2016-02-18T13:57:54Z</dcterms:modified>
</cp:coreProperties>
</file>